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2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64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Odds Ratio</c:v>
                </c:pt>
              </c:strCache>
            </c:strRef>
          </c:tx>
          <c:spPr>
            <a:solidFill>
              <a:srgbClr val="0E7C86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B2A5B"/>
                    </a:solidFill>
                    <a:latin typeface="Arial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Rosenberg (protettivo)</c:v>
                </c:pt>
                <c:pt idx="1">
                  <c:v>DERS Totale</c:v>
                </c:pt>
                <c:pt idx="2">
                  <c:v>DERS Consapevolezza</c:v>
                </c:pt>
                <c:pt idx="3">
                  <c:v>DERS Impulsi</c:v>
                </c:pt>
                <c:pt idx="4">
                  <c:v>DERS Chiarezza</c:v>
                </c:pt>
                <c:pt idx="5">
                  <c:v>DERS Strategie</c:v>
                </c:pt>
                <c:pt idx="6">
                  <c:v>DERS Non-accettazione</c:v>
                </c:pt>
                <c:pt idx="7">
                  <c:v>DERS Obiettivi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0.70799999999999996</c:v>
                </c:pt>
                <c:pt idx="1">
                  <c:v>1.1559999999999999</c:v>
                </c:pt>
                <c:pt idx="2">
                  <c:v>1.1850000000000001</c:v>
                </c:pt>
                <c:pt idx="3">
                  <c:v>1.3380000000000001</c:v>
                </c:pt>
                <c:pt idx="4">
                  <c:v>1.3819999999999999</c:v>
                </c:pt>
                <c:pt idx="5">
                  <c:v>1.4359999999999999</c:v>
                </c:pt>
                <c:pt idx="6">
                  <c:v>1.526</c:v>
                </c:pt>
                <c:pt idx="7">
                  <c:v>1.647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F2-954F-8AC5-3144FDF1136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A5B"/>
                </a:solidFill>
                <a:latin typeface="Arial"/>
              </a:defRPr>
            </a:pPr>
            <a:endParaRPr lang="it-IT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.9"/>
          <c:min val="0"/>
        </c:scaling>
        <c:delete val="0"/>
        <c:axPos val="b"/>
        <c:majorGridlines>
          <c:spPr>
            <a:ln w="12700" cap="flat">
              <a:solidFill>
                <a:srgbClr val="EDEDE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4A4A4A"/>
                    </a:solidFill>
                    <a:latin typeface="Arial"/>
                  </a:defRPr>
                </a:pPr>
                <a:r>
                  <a:rPr lang="it-IT" sz="1100" b="0" i="0" u="none" strike="noStrike">
                    <a:solidFill>
                      <a:srgbClr val="4A4A4A"/>
                    </a:solidFill>
                    <a:latin typeface="Arial"/>
                  </a:rPr>
                  <a:t>Odds Ratio (analisi univariata)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4A4A"/>
                </a:solidFill>
                <a:latin typeface="Arial"/>
              </a:defRPr>
            </a:pPr>
            <a:endParaRPr lang="it-IT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0734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tiff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tiff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2.tiff"/><Relationship Id="rId5" Type="http://schemas.openxmlformats.org/officeDocument/2006/relationships/image" Target="../media/image11.png"/><Relationship Id="rId10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640080"/>
            <a:ext cx="1554480" cy="155448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brain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316718" y="989838"/>
            <a:ext cx="854964" cy="85496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4572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749808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828800"/>
            <a:ext cx="1042416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DIFFICOLTÀ NELLA REGOLAZIONE EMOTIVA E AUTOSTIMA COME PREDITTORI INDIPENDENTI DEL RECUPERO PONDERALE DOPO SLEEVE GASTRECTOMY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7947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Uno studio bicentrico europeo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10" name="Text 7"/>
          <p:cNvSpPr txBox="1"/>
          <p:nvPr/>
        </p:nvSpPr>
        <p:spPr>
          <a:xfrm>
            <a:off x="548640" y="4869332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Centre Hospitalier Universitaire de Nice, Francia  •  Azienda Ospedaliera Universitaria di Napoli, Italia</a:t>
            </a:r>
            <a:endParaRPr lang="en-US" sz="1400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50F879B1-6318-1744-A7BB-22882F95D3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881" y="164338"/>
            <a:ext cx="4420415" cy="1504330"/>
          </a:xfrm>
          <a:prstGeom prst="rect">
            <a:avLst/>
          </a:prstGeom>
        </p:spPr>
      </p:pic>
      <p:sp>
        <p:nvSpPr>
          <p:cNvPr id="17" name="Shape 6">
            <a:extLst>
              <a:ext uri="{FF2B5EF4-FFF2-40B4-BE49-F238E27FC236}">
                <a16:creationId xmlns:a16="http://schemas.microsoft.com/office/drawing/2014/main" id="{04465317-7F4B-274D-8E8E-C6B91E47820A}"/>
              </a:ext>
            </a:extLst>
          </p:cNvPr>
          <p:cNvSpPr/>
          <p:nvPr/>
        </p:nvSpPr>
        <p:spPr>
          <a:xfrm>
            <a:off x="7889125" y="5587181"/>
            <a:ext cx="3800703" cy="868680"/>
          </a:xfrm>
          <a:prstGeom prst="rect">
            <a:avLst/>
          </a:prstGeom>
          <a:solidFill>
            <a:srgbClr val="1E5AA8">
              <a:alpha val="70000"/>
            </a:srgbClr>
          </a:solidFill>
          <a:ln w="12700">
            <a:solidFill>
              <a:srgbClr val="7EC8E3"/>
            </a:solidFill>
            <a:prstDash val="solid"/>
          </a:ln>
        </p:spPr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8F005C66-4328-214A-BAE6-67108894FFF1}"/>
              </a:ext>
            </a:extLst>
          </p:cNvPr>
          <p:cNvSpPr/>
          <p:nvPr/>
        </p:nvSpPr>
        <p:spPr>
          <a:xfrm>
            <a:off x="8209073" y="5542413"/>
            <a:ext cx="36023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Sergio Carandina</a:t>
            </a:r>
            <a:endParaRPr lang="en-US" sz="1600" dirty="0"/>
          </a:p>
          <a:p>
            <a:pPr marL="0" indent="0" algn="l">
              <a:buNone/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Clinique Saint-Michel — Centre de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Chirurgie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traitement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de </a:t>
            </a:r>
            <a:r>
              <a:rPr lang="en-US" sz="10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l'Obésité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(CCTO), Toulon</a:t>
            </a:r>
            <a:endParaRPr lang="en-US" sz="1000" dirty="0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AC634BA4-6B5B-5449-A734-818A0593D33D}"/>
              </a:ext>
            </a:extLst>
          </p:cNvPr>
          <p:cNvSpPr/>
          <p:nvPr/>
        </p:nvSpPr>
        <p:spPr>
          <a:xfrm>
            <a:off x="558094" y="4526287"/>
            <a:ext cx="5526776" cy="9144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5B9BD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Disclosure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822960" cy="82296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check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086" y="1648206"/>
            <a:ext cx="452628" cy="4526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54480" y="16002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conflitto di interesse da dichiarare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554480" y="2286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Nessun finanziamento è stato ricevuto per la realizzazione di questo studio.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9FC93CB7-E087-C949-BF17-241C8345DE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872" y="95870"/>
            <a:ext cx="4420415" cy="150433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recupero ponderale: un problema irrisolto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chartLine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388745"/>
            <a:ext cx="377190" cy="3771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2344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15–30% dei pazienti presenta un recupero ponderale significativo oltre i 3 anni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02920" y="214884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stomach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" y="2303145"/>
            <a:ext cx="377190" cy="37719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71600" y="21488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sleeve gastrectomy induce importanti cambiamenti neuro-ormonali su fame e sazietà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02920" y="306324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comment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" y="3217545"/>
            <a:ext cx="377190" cy="37719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71600" y="306324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 per molti pazienti il cibo resta uno strumento primario di regolazione emotiva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502920" y="4160520"/>
            <a:ext cx="10607040" cy="1051560"/>
          </a:xfrm>
          <a:prstGeom prst="roundRect">
            <a:avLst>
              <a:gd name="adj" fmla="val 6957"/>
            </a:avLst>
          </a:prstGeom>
          <a:solidFill>
            <a:srgbClr val="FBE7E9"/>
          </a:solidFill>
          <a:ln/>
        </p:spPr>
      </p:sp>
      <p:sp>
        <p:nvSpPr>
          <p:cNvPr id="15" name="Text 10"/>
          <p:cNvSpPr txBox="1"/>
          <p:nvPr/>
        </p:nvSpPr>
        <p:spPr>
          <a:xfrm>
            <a:off x="777240" y="416052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sola restrizione anatomica non basta a risolvere un problema che, per molti pazienti, ha una radice comportamentale ed emotiva.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502920" y="544068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Ipotesi dello studio: domini specifici della disregolazione emotiva — non il punteggio globale — potrebbero predire in modo indipendente il recupero ponderale.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422E160-7B61-FC48-B4C4-D126C2A52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1328" y="224028"/>
            <a:ext cx="2928752" cy="9966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94960" y="685800"/>
            <a:ext cx="1371600" cy="137160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target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703570" y="994410"/>
            <a:ext cx="754380" cy="754380"/>
          </a:xfrm>
          <a:prstGeom prst="rect">
            <a:avLst/>
          </a:prstGeom>
          <a:noFill/>
        </p:spPr>
      </p:pic>
      <p:sp>
        <p:nvSpPr>
          <p:cNvPr id="4" name="Text 1"/>
          <p:cNvSpPr txBox="1"/>
          <p:nvPr/>
        </p:nvSpPr>
        <p:spPr>
          <a:xfrm>
            <a:off x="0" y="2240280"/>
            <a:ext cx="121889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L’OBIETTIVO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2651760"/>
            <a:ext cx="11064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Quali fattori psicologici predicono in modo indipendente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recupero ponderale dopo sleeve gastrectomy?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1965960" y="4114800"/>
            <a:ext cx="8229600" cy="1051560"/>
          </a:xfrm>
          <a:prstGeom prst="roundRect">
            <a:avLst>
              <a:gd name="adj" fmla="val 8696"/>
            </a:avLst>
          </a:prstGeom>
          <a:solidFill>
            <a:srgbClr val="24365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2194560" y="4114800"/>
            <a:ext cx="7772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Uno studio bicentrico franco-italiano, per verificare se questi fattori operano in modo coerente in due sistemi sanitari e contesti culturali diversi.</a:t>
            </a:r>
            <a:endParaRPr lang="en-US" sz="14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EAB7927-B57D-0848-B459-7DD4AD097F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1328" y="224028"/>
            <a:ext cx="2928752" cy="9966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Disegno dello studio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23444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hospital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" y="1378458"/>
            <a:ext cx="352044" cy="3520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23444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Studio osservazionale bicentrico — CHU Nice (Francia) e AOU Napoli (Italia)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502920" y="210312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users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938" y="2247138"/>
            <a:ext cx="352044" cy="352044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210312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pazienti sottoposti a sleeve gastrectomy, follow-up di 36 mesi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502920" y="297180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clipboard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38" y="3115818"/>
            <a:ext cx="352044" cy="352044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25880" y="297180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pazienti per centro, questionari psicometrici validati via email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502920" y="3840480"/>
            <a:ext cx="640080" cy="64008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5" name="Image 3" descr="icons/chartBar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938" y="3984498"/>
            <a:ext cx="352044" cy="352044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25880" y="3840480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Recupero ponderale definito come aumento di BMI ≥ 5 punti dal nadir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6309360" y="123444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1B2A5B"/>
          </a:solidFill>
          <a:ln/>
        </p:spPr>
      </p:sp>
      <p:sp>
        <p:nvSpPr>
          <p:cNvPr id="18" name="Text 12"/>
          <p:cNvSpPr txBox="1"/>
          <p:nvPr/>
        </p:nvSpPr>
        <p:spPr>
          <a:xfrm>
            <a:off x="6309360" y="137160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FRANCIA — NICE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6309360" y="1645920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pazienti</a:t>
            </a:r>
            <a:endParaRPr lang="en-US" sz="2600" dirty="0"/>
          </a:p>
        </p:txBody>
      </p:sp>
      <p:sp>
        <p:nvSpPr>
          <p:cNvPr id="20" name="Text 14"/>
          <p:cNvSpPr txBox="1"/>
          <p:nvPr/>
        </p:nvSpPr>
        <p:spPr>
          <a:xfrm>
            <a:off x="6583680" y="219456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Età media 46,3 anni</a:t>
            </a:r>
            <a:endParaRPr lang="en-US" sz="1150" dirty="0"/>
          </a:p>
        </p:txBody>
      </p:sp>
      <p:sp>
        <p:nvSpPr>
          <p:cNvPr id="21" name="Shape 15"/>
          <p:cNvSpPr/>
          <p:nvPr/>
        </p:nvSpPr>
        <p:spPr>
          <a:xfrm>
            <a:off x="6309360" y="2880360"/>
            <a:ext cx="5349240" cy="1417320"/>
          </a:xfrm>
          <a:prstGeom prst="roundRect">
            <a:avLst>
              <a:gd name="adj" fmla="val 5161"/>
            </a:avLst>
          </a:prstGeom>
          <a:solidFill>
            <a:srgbClr val="0E7C86"/>
          </a:solidFill>
          <a:ln/>
        </p:spPr>
      </p:sp>
      <p:sp>
        <p:nvSpPr>
          <p:cNvPr id="22" name="Text 16"/>
          <p:cNvSpPr txBox="1"/>
          <p:nvPr/>
        </p:nvSpPr>
        <p:spPr>
          <a:xfrm>
            <a:off x="6309360" y="301752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ITALIA — NAPOLI</a:t>
            </a:r>
            <a:endParaRPr lang="en-US" sz="1300" dirty="0"/>
          </a:p>
        </p:txBody>
      </p:sp>
      <p:sp>
        <p:nvSpPr>
          <p:cNvPr id="23" name="Text 17"/>
          <p:cNvSpPr txBox="1"/>
          <p:nvPr/>
        </p:nvSpPr>
        <p:spPr>
          <a:xfrm>
            <a:off x="6309360" y="3291840"/>
            <a:ext cx="5349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 pazienti</a:t>
            </a:r>
            <a:endParaRPr lang="en-US" sz="2600" dirty="0"/>
          </a:p>
        </p:txBody>
      </p:sp>
      <p:sp>
        <p:nvSpPr>
          <p:cNvPr id="24" name="Text 18"/>
          <p:cNvSpPr txBox="1"/>
          <p:nvPr/>
        </p:nvSpPr>
        <p:spPr>
          <a:xfrm>
            <a:off x="6583680" y="384048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Età media 41,3 anni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6309360" y="4526280"/>
            <a:ext cx="5349240" cy="914400"/>
          </a:xfrm>
          <a:prstGeom prst="roundRect">
            <a:avLst>
              <a:gd name="adj" fmla="val 8000"/>
            </a:avLst>
          </a:prstGeom>
          <a:solidFill>
            <a:srgbClr val="F5F8F8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6537960" y="4526280"/>
            <a:ext cx="4892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Regressione logistica univariata e multivariata (eliminazione retrograda) + analisi ROC con bootstrap (1000 iterazioni)</a:t>
            </a:r>
            <a:endParaRPr lang="en-US" sz="1150" dirty="0"/>
          </a:p>
        </p:txBody>
      </p:sp>
      <p:sp>
        <p:nvSpPr>
          <p:cNvPr id="27" name="Text 21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F3731BB5-F449-2A44-895B-2C5F560A1E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37683" y="154684"/>
            <a:ext cx="2232397" cy="7597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Gli strumenti: DERS e Rosenberg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051560"/>
            <a:ext cx="10607040" cy="457200"/>
          </a:xfrm>
          <a:prstGeom prst="roundRect">
            <a:avLst>
              <a:gd name="adj" fmla="val 10000"/>
            </a:avLst>
          </a:prstGeom>
          <a:solidFill>
            <a:srgbClr val="1B2A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05156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DERS-36 — Difficulties in Emotion Regulation Scale  (6 sotto-scale, scala Likert a 5 punti)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691640"/>
            <a:ext cx="1719072" cy="1051560"/>
          </a:xfrm>
          <a:prstGeom prst="roundRect">
            <a:avLst>
              <a:gd name="adj" fmla="val 5217"/>
            </a:avLst>
          </a:prstGeom>
          <a:solidFill>
            <a:srgbClr val="F5F8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169164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Non-accettazione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delle risposte emotive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340864" y="1691640"/>
            <a:ext cx="1719072" cy="1051560"/>
          </a:xfrm>
          <a:prstGeom prst="roundRect">
            <a:avLst>
              <a:gd name="adj" fmla="val 5217"/>
            </a:avLst>
          </a:prstGeom>
          <a:solidFill>
            <a:srgbClr val="0E7C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414016" y="169164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Obiettivi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(comportamenti orientati a uno scopo)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133088" y="1691640"/>
            <a:ext cx="1719072" cy="1051560"/>
          </a:xfrm>
          <a:prstGeom prst="roundRect">
            <a:avLst>
              <a:gd name="adj" fmla="val 5217"/>
            </a:avLst>
          </a:prstGeom>
          <a:solidFill>
            <a:srgbClr val="F5F8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206240" y="169164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Controllo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degli impulsi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5925312" y="1691640"/>
            <a:ext cx="1719072" cy="1051560"/>
          </a:xfrm>
          <a:prstGeom prst="roundRect">
            <a:avLst>
              <a:gd name="adj" fmla="val 5217"/>
            </a:avLst>
          </a:prstGeom>
          <a:solidFill>
            <a:srgbClr val="F5F8F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998464" y="169164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Consapevolezza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emotiva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717536" y="1691640"/>
            <a:ext cx="1719072" cy="1051560"/>
          </a:xfrm>
          <a:prstGeom prst="roundRect">
            <a:avLst>
              <a:gd name="adj" fmla="val 5217"/>
            </a:avLst>
          </a:prstGeom>
          <a:solidFill>
            <a:srgbClr val="F5F8F8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90688" y="169164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regolazione limitate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9509760" y="1691640"/>
            <a:ext cx="1719072" cy="1051560"/>
          </a:xfrm>
          <a:prstGeom prst="roundRect">
            <a:avLst>
              <a:gd name="adj" fmla="val 5217"/>
            </a:avLst>
          </a:prstGeom>
          <a:solidFill>
            <a:srgbClr val="F5F8F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582912" y="1691640"/>
            <a:ext cx="157276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Chiarezza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emotiva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816352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evidenza la sotto-scala che risulterà predittore indipendente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02920" y="3383280"/>
            <a:ext cx="10607040" cy="457200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02920" y="33832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Rosenberg Self-Esteem Scale (RSES) — 10 item, scala Likert a 4 punti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02920" y="4023360"/>
            <a:ext cx="5120640" cy="1188720"/>
          </a:xfrm>
          <a:prstGeom prst="roundRect">
            <a:avLst>
              <a:gd name="adj" fmla="val 6154"/>
            </a:avLst>
          </a:prstGeom>
          <a:solidFill>
            <a:srgbClr val="F5F8F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502920" y="411480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10–40</a:t>
            </a:r>
            <a:endParaRPr lang="en-US" sz="340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47091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range del punteggio totale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537960" y="4023360"/>
            <a:ext cx="5120640" cy="1188720"/>
          </a:xfrm>
          <a:prstGeom prst="roundRect">
            <a:avLst>
              <a:gd name="adj" fmla="val 6154"/>
            </a:avLst>
          </a:prstGeom>
          <a:solidFill>
            <a:srgbClr val="F5F8F8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537960" y="411480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D6455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 15</a:t>
            </a:r>
            <a:endParaRPr lang="en-US" sz="340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470916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soglia indicativa di bassa autostima</a:t>
            </a:r>
            <a:endParaRPr lang="en-US" sz="1150" dirty="0"/>
          </a:p>
        </p:txBody>
      </p:sp>
      <p:sp>
        <p:nvSpPr>
          <p:cNvPr id="28" name="Text 26"/>
          <p:cNvSpPr txBox="1"/>
          <p:nvPr/>
        </p:nvSpPr>
        <p:spPr>
          <a:xfrm>
            <a:off x="502920" y="54406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Punteggi più alti = maggiore autostima. Entrambi gli strumenti sono brevi, validati e già in uso clinico corrente.</a:t>
            </a:r>
            <a:endParaRPr lang="en-US" sz="1250" dirty="0"/>
          </a:p>
        </p:txBody>
      </p:sp>
      <p:sp>
        <p:nvSpPr>
          <p:cNvPr id="29" name="Text 27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F5282F87-4983-4B4B-A5E7-85AA872B1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953" y="125458"/>
            <a:ext cx="2183926" cy="7432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Caratteristiche delle coorti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097280"/>
            <a:ext cx="2606040" cy="1051560"/>
          </a:xfrm>
          <a:prstGeom prst="roundRect">
            <a:avLst>
              <a:gd name="adj" fmla="val 6957"/>
            </a:avLst>
          </a:prstGeom>
          <a:solidFill>
            <a:srgbClr val="1B2A5B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02920" y="118872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16916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pazienti inclusi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(50 + 50)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3200400" y="1097280"/>
            <a:ext cx="2606040" cy="1051560"/>
          </a:xfrm>
          <a:prstGeom prst="roundRect">
            <a:avLst>
              <a:gd name="adj" fmla="val 6957"/>
            </a:avLst>
          </a:prstGeom>
          <a:solidFill>
            <a:srgbClr val="1B2A5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200400" y="118872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3291840" y="16916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recupero ponderale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 pazienti)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897880" y="1097280"/>
            <a:ext cx="2606040" cy="1051560"/>
          </a:xfrm>
          <a:prstGeom prst="roundRect">
            <a:avLst>
              <a:gd name="adj" fmla="val 6957"/>
            </a:avLst>
          </a:prstGeom>
          <a:solidFill>
            <a:srgbClr val="1B2A5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5897880" y="118872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~90%</a:t>
            </a:r>
            <a:endParaRPr lang="en-US" sz="2600" dirty="0"/>
          </a:p>
        </p:txBody>
      </p:sp>
      <p:sp>
        <p:nvSpPr>
          <p:cNvPr id="13" name="Text 11"/>
          <p:cNvSpPr txBox="1"/>
          <p:nvPr/>
        </p:nvSpPr>
        <p:spPr>
          <a:xfrm>
            <a:off x="5989320" y="16916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donne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(92% FR / 88% IT)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8595360" y="1097280"/>
            <a:ext cx="2606040" cy="1051560"/>
          </a:xfrm>
          <a:prstGeom prst="roundRect">
            <a:avLst>
              <a:gd name="adj" fmla="val 6957"/>
            </a:avLst>
          </a:prstGeom>
          <a:solidFill>
            <a:srgbClr val="1B2A5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595360" y="118872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43,3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8686800" y="1691640"/>
            <a:ext cx="2423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preoperatorio medio</a:t>
            </a:r>
            <a:endParaRPr lang="en-US" sz="950" dirty="0"/>
          </a:p>
          <a:p>
            <a:pPr marL="0" indent="0" algn="ctr">
              <a:buNone/>
            </a:pPr>
            <a:r>
              <a:rPr lang="en-US" sz="9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(kg/m², confrontabile)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502920" y="2377440"/>
            <a:ext cx="10607040" cy="411480"/>
          </a:xfrm>
          <a:prstGeom prst="roundRect">
            <a:avLst>
              <a:gd name="adj" fmla="val 8889"/>
            </a:avLst>
          </a:prstGeom>
          <a:solidFill>
            <a:srgbClr val="0E7C8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02920" y="2377440"/>
            <a:ext cx="3840480" cy="411480"/>
          </a:xfrm>
          <a:prstGeom prst="rect">
            <a:avLst/>
          </a:prstGeom>
          <a:noFill/>
          <a:ln/>
        </p:spPr>
        <p:txBody>
          <a:bodyPr wrap="square" lIns="0" tIns="127000" rIns="0" bIns="0" rtlCol="0" anchor="ctr"/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343400" y="23774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Coorte francese</a:t>
            </a:r>
            <a:endParaRPr lang="en-US" sz="1150" dirty="0"/>
          </a:p>
        </p:txBody>
      </p:sp>
      <p:sp>
        <p:nvSpPr>
          <p:cNvPr id="20" name="Text 18"/>
          <p:cNvSpPr txBox="1"/>
          <p:nvPr/>
        </p:nvSpPr>
        <p:spPr>
          <a:xfrm>
            <a:off x="6995160" y="23774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Coorte italiana</a:t>
            </a:r>
            <a:endParaRPr lang="en-US" sz="1150" dirty="0"/>
          </a:p>
        </p:txBody>
      </p:sp>
      <p:sp>
        <p:nvSpPr>
          <p:cNvPr id="21" name="Text 19"/>
          <p:cNvSpPr txBox="1"/>
          <p:nvPr/>
        </p:nvSpPr>
        <p:spPr>
          <a:xfrm>
            <a:off x="9646920" y="2377440"/>
            <a:ext cx="1463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02920" y="2788920"/>
            <a:ext cx="10607040" cy="457200"/>
          </a:xfrm>
          <a:prstGeom prst="rect">
            <a:avLst/>
          </a:prstGeom>
          <a:solidFill>
            <a:srgbClr val="F5F8F8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0080" y="27889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Età (anni)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27889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46,3 ± 11,9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6995160" y="27889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41,3 ± 7,8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9646920" y="2788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0,015 *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502920" y="3246120"/>
            <a:ext cx="1060704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640080" y="32461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BMI preoperatorio (kg/m²)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434340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43,5 ± 7,5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99516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43,2 ± 3,9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9646920" y="32461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0,793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502920" y="3703320"/>
            <a:ext cx="10607040" cy="457200"/>
          </a:xfrm>
          <a:prstGeom prst="rect">
            <a:avLst/>
          </a:prstGeom>
          <a:solidFill>
            <a:srgbClr val="F5F8F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40080" y="37033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perdita di peso</a:t>
            </a:r>
            <a:endParaRPr lang="en-US" sz="11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37033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41,6 ± 10,7</a:t>
            </a:r>
            <a:endParaRPr lang="en-US" sz="1150" dirty="0"/>
          </a:p>
        </p:txBody>
      </p:sp>
      <p:sp>
        <p:nvSpPr>
          <p:cNvPr id="35" name="Text 33"/>
          <p:cNvSpPr txBox="1"/>
          <p:nvPr/>
        </p:nvSpPr>
        <p:spPr>
          <a:xfrm>
            <a:off x="6995160" y="37033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41,3 ± 11,4</a:t>
            </a:r>
            <a:endParaRPr lang="en-US" sz="1150" dirty="0"/>
          </a:p>
        </p:txBody>
      </p:sp>
      <p:sp>
        <p:nvSpPr>
          <p:cNvPr id="36" name="Text 34"/>
          <p:cNvSpPr txBox="1"/>
          <p:nvPr/>
        </p:nvSpPr>
        <p:spPr>
          <a:xfrm>
            <a:off x="9646920" y="37033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0,896</a:t>
            </a:r>
            <a:endParaRPr lang="en-US" sz="1150" dirty="0"/>
          </a:p>
        </p:txBody>
      </p:sp>
      <p:sp>
        <p:nvSpPr>
          <p:cNvPr id="37" name="Shape 35"/>
          <p:cNvSpPr/>
          <p:nvPr/>
        </p:nvSpPr>
        <p:spPr>
          <a:xfrm>
            <a:off x="502920" y="4160520"/>
            <a:ext cx="1060704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40080" y="4160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Punteggio Rosenberg</a:t>
            </a:r>
            <a:endParaRPr lang="en-US" sz="11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41605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32,9 ± 6,5</a:t>
            </a:r>
            <a:endParaRPr lang="en-US" sz="1150" dirty="0"/>
          </a:p>
        </p:txBody>
      </p:sp>
      <p:sp>
        <p:nvSpPr>
          <p:cNvPr id="40" name="Text 38"/>
          <p:cNvSpPr txBox="1"/>
          <p:nvPr/>
        </p:nvSpPr>
        <p:spPr>
          <a:xfrm>
            <a:off x="6995160" y="41605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34,2 ± 6,1</a:t>
            </a:r>
            <a:endParaRPr lang="en-US" sz="1150" dirty="0"/>
          </a:p>
        </p:txBody>
      </p:sp>
      <p:sp>
        <p:nvSpPr>
          <p:cNvPr id="41" name="Text 39"/>
          <p:cNvSpPr txBox="1"/>
          <p:nvPr/>
        </p:nvSpPr>
        <p:spPr>
          <a:xfrm>
            <a:off x="9646920" y="41605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0,281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502920" y="4617720"/>
            <a:ext cx="10607040" cy="457200"/>
          </a:xfrm>
          <a:prstGeom prst="rect">
            <a:avLst/>
          </a:prstGeom>
          <a:solidFill>
            <a:srgbClr val="F5F8F8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640080" y="4617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DERS totale</a:t>
            </a:r>
            <a:endParaRPr lang="en-US" sz="11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46177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74,8 ± 23,6</a:t>
            </a:r>
            <a:endParaRPr lang="en-US" sz="1150" dirty="0"/>
          </a:p>
        </p:txBody>
      </p:sp>
      <p:sp>
        <p:nvSpPr>
          <p:cNvPr id="45" name="Text 43"/>
          <p:cNvSpPr txBox="1"/>
          <p:nvPr/>
        </p:nvSpPr>
        <p:spPr>
          <a:xfrm>
            <a:off x="6995160" y="46177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72,4 ± 24,0</a:t>
            </a:r>
            <a:endParaRPr lang="en-US" sz="1150" dirty="0"/>
          </a:p>
        </p:txBody>
      </p:sp>
      <p:sp>
        <p:nvSpPr>
          <p:cNvPr id="46" name="Text 44"/>
          <p:cNvSpPr txBox="1"/>
          <p:nvPr/>
        </p:nvSpPr>
        <p:spPr>
          <a:xfrm>
            <a:off x="9646920" y="46177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0,619</a:t>
            </a:r>
            <a:endParaRPr lang="en-US" sz="1150" dirty="0"/>
          </a:p>
        </p:txBody>
      </p:sp>
      <p:sp>
        <p:nvSpPr>
          <p:cNvPr id="47" name="Shape 45"/>
          <p:cNvSpPr/>
          <p:nvPr/>
        </p:nvSpPr>
        <p:spPr>
          <a:xfrm>
            <a:off x="502920" y="5074920"/>
            <a:ext cx="10607040" cy="4572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8" name="Text 46"/>
          <p:cNvSpPr txBox="1"/>
          <p:nvPr/>
        </p:nvSpPr>
        <p:spPr>
          <a:xfrm>
            <a:off x="640080" y="50749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Recupero ponderale, n (%)</a:t>
            </a:r>
            <a:endParaRPr lang="en-US" sz="1150" dirty="0"/>
          </a:p>
        </p:txBody>
      </p:sp>
      <p:sp>
        <p:nvSpPr>
          <p:cNvPr id="49" name="Text 47"/>
          <p:cNvSpPr txBox="1"/>
          <p:nvPr/>
        </p:nvSpPr>
        <p:spPr>
          <a:xfrm>
            <a:off x="4343400" y="50749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(22,0%)</a:t>
            </a:r>
            <a:endParaRPr lang="en-US" sz="1150" dirty="0"/>
          </a:p>
        </p:txBody>
      </p:sp>
      <p:sp>
        <p:nvSpPr>
          <p:cNvPr id="50" name="Text 48"/>
          <p:cNvSpPr txBox="1"/>
          <p:nvPr/>
        </p:nvSpPr>
        <p:spPr>
          <a:xfrm>
            <a:off x="6995160" y="50749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(18,0%)</a:t>
            </a:r>
            <a:endParaRPr lang="en-US" sz="1150" dirty="0"/>
          </a:p>
        </p:txBody>
      </p:sp>
      <p:sp>
        <p:nvSpPr>
          <p:cNvPr id="51" name="Text 49"/>
          <p:cNvSpPr txBox="1"/>
          <p:nvPr/>
        </p:nvSpPr>
        <p:spPr>
          <a:xfrm>
            <a:off x="9646920" y="507492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0,803</a:t>
            </a:r>
            <a:endParaRPr lang="en-US" sz="1150" dirty="0"/>
          </a:p>
        </p:txBody>
      </p:sp>
      <p:sp>
        <p:nvSpPr>
          <p:cNvPr id="52" name="Text 50"/>
          <p:cNvSpPr txBox="1"/>
          <p:nvPr/>
        </p:nvSpPr>
        <p:spPr>
          <a:xfrm>
            <a:off x="502920" y="566928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Unica differenza significativa tra le due coorti — tutte le altre variabili, incluse quelle psicologiche, sono confrontabili.</a:t>
            </a:r>
            <a:endParaRPr lang="en-US" sz="1100" dirty="0"/>
          </a:p>
        </p:txBody>
      </p:sp>
      <p:sp>
        <p:nvSpPr>
          <p:cNvPr id="53" name="Text 51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pic>
        <p:nvPicPr>
          <p:cNvPr id="54" name="Immagine 53">
            <a:extLst>
              <a:ext uri="{FF2B5EF4-FFF2-40B4-BE49-F238E27FC236}">
                <a16:creationId xmlns:a16="http://schemas.microsoft.com/office/drawing/2014/main" id="{33F40AF2-567D-4846-8BEB-B6B5EE540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495" y="146304"/>
            <a:ext cx="2243585" cy="7635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Analisi univariata: cosa emerge inizialmente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9601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Tutte e sei le sotto-scale DERS e il punteggio Rosenberg risultano fortemente associati al recupero ponderale</a:t>
            </a:r>
            <a:endParaRPr lang="en-US" sz="1350" dirty="0"/>
          </a:p>
        </p:txBody>
      </p:sp>
      <p:graphicFrame>
        <p:nvGraphicFramePr>
          <p:cNvPr id="6" name="Chart 0"/>
          <p:cNvGraphicFramePr/>
          <p:nvPr/>
        </p:nvGraphicFramePr>
        <p:xfrm>
          <a:off x="502920" y="1508760"/>
          <a:ext cx="11155680" cy="448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02920" y="6172200"/>
            <a:ext cx="10607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Tutte le associazioni: p &lt; 0,001 (eccetto DERS Consapevolezza, p = 0,002)</a:t>
            </a:r>
            <a:endParaRPr lang="en-US" sz="1050" dirty="0"/>
          </a:p>
        </p:txBody>
      </p:sp>
      <p:sp>
        <p:nvSpPr>
          <p:cNvPr id="8" name="Text 5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6488255C-060F-6340-9B8E-B525728FC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495" y="146304"/>
            <a:ext cx="2243585" cy="7635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modello multivariato finale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9601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Dopo eliminazione retrograda, solo due variabili restano predittori indipendenti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5120640" cy="2286000"/>
          </a:xfrm>
          <a:prstGeom prst="roundRect">
            <a:avLst>
              <a:gd name="adj" fmla="val 3200"/>
            </a:avLst>
          </a:prstGeom>
          <a:solidFill>
            <a:srgbClr val="1B2A5B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645920"/>
            <a:ext cx="594360" cy="59436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8" name="Image 0" descr="icons/target_0E7C86.png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65251" y="1779651"/>
            <a:ext cx="326898" cy="32689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6916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DERS — Sotto-scala Obiettivi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28600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1,579</a:t>
            </a:r>
            <a:endParaRPr lang="en-US" sz="4000" dirty="0">
              <a:solidFill>
                <a:schemeClr val="accent2"/>
              </a:solidFill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aggiustato  ·  IC 95%: 1,200–2,077  ·  p = 0,001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401568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punto in più aumenta il rischio di recupero ponderale del 57,9%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537960" y="1463040"/>
            <a:ext cx="5120640" cy="2286000"/>
          </a:xfrm>
          <a:prstGeom prst="roundRect">
            <a:avLst>
              <a:gd name="adj" fmla="val 3200"/>
            </a:avLst>
          </a:prstGeom>
          <a:solidFill>
            <a:srgbClr val="0E7C86"/>
          </a:solidFill>
          <a:ln/>
        </p:spPr>
      </p:sp>
      <p:sp>
        <p:nvSpPr>
          <p:cNvPr id="14" name="Shape 11"/>
          <p:cNvSpPr/>
          <p:nvPr/>
        </p:nvSpPr>
        <p:spPr>
          <a:xfrm>
            <a:off x="6766560" y="1645920"/>
            <a:ext cx="594360" cy="594360"/>
          </a:xfrm>
          <a:prstGeom prst="ellipse">
            <a:avLst/>
          </a:prstGeom>
          <a:solidFill>
            <a:srgbClr val="0A5F67"/>
          </a:solidFill>
          <a:ln/>
        </p:spPr>
      </p:sp>
      <p:pic>
        <p:nvPicPr>
          <p:cNvPr id="15" name="Image 1" descr="icons/smil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291" y="1779651"/>
            <a:ext cx="326898" cy="326898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7498080" y="169164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 di Autostima di Rosenberg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6766560" y="228600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0,791</a:t>
            </a:r>
            <a:endParaRPr lang="en-US" sz="4000" dirty="0"/>
          </a:p>
        </p:txBody>
      </p:sp>
      <p:sp>
        <p:nvSpPr>
          <p:cNvPr id="18" name="Text 14"/>
          <p:cNvSpPr txBox="1"/>
          <p:nvPr/>
        </p:nvSpPr>
        <p:spPr>
          <a:xfrm>
            <a:off x="6766560" y="306324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6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aggiustato (effetto protettivo)  ·  IC 95%: 0,669–0,935  ·  p = 0,006</a:t>
            </a:r>
            <a:endParaRPr lang="en-US" sz="1150" dirty="0"/>
          </a:p>
        </p:txBody>
      </p:sp>
      <p:sp>
        <p:nvSpPr>
          <p:cNvPr id="19" name="Text 15"/>
          <p:cNvSpPr txBox="1"/>
          <p:nvPr/>
        </p:nvSpPr>
        <p:spPr>
          <a:xfrm>
            <a:off x="6766560" y="3401568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Ogni punto in più riduce il rischio di recupero ponderale del 20,9%</a:t>
            </a:r>
            <a:endParaRPr lang="en-US" sz="1100" dirty="0"/>
          </a:p>
        </p:txBody>
      </p:sp>
      <p:sp>
        <p:nvSpPr>
          <p:cNvPr id="20" name="Shape 16"/>
          <p:cNvSpPr/>
          <p:nvPr/>
        </p:nvSpPr>
        <p:spPr>
          <a:xfrm>
            <a:off x="502920" y="3977640"/>
            <a:ext cx="11155680" cy="914400"/>
          </a:xfrm>
          <a:prstGeom prst="roundRect">
            <a:avLst>
              <a:gd name="adj" fmla="val 6000"/>
            </a:avLst>
          </a:prstGeom>
          <a:solidFill>
            <a:srgbClr val="F5F8F8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502920" y="40416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0,625</a:t>
            </a:r>
            <a:endParaRPr lang="en-US" sz="2200" dirty="0"/>
          </a:p>
        </p:txBody>
      </p:sp>
      <p:sp>
        <p:nvSpPr>
          <p:cNvPr id="22" name="Text 18"/>
          <p:cNvSpPr txBox="1"/>
          <p:nvPr/>
        </p:nvSpPr>
        <p:spPr>
          <a:xfrm>
            <a:off x="502920" y="452628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Pseudo R² (McFadden)</a:t>
            </a:r>
            <a:endParaRPr lang="en-US" sz="1050" dirty="0"/>
          </a:p>
        </p:txBody>
      </p:sp>
      <p:sp>
        <p:nvSpPr>
          <p:cNvPr id="23" name="Text 19"/>
          <p:cNvSpPr txBox="1"/>
          <p:nvPr/>
        </p:nvSpPr>
        <p:spPr>
          <a:xfrm>
            <a:off x="3291840" y="40416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43,5</a:t>
            </a:r>
            <a:endParaRPr lang="en-US" sz="2200" dirty="0"/>
          </a:p>
        </p:txBody>
      </p:sp>
      <p:sp>
        <p:nvSpPr>
          <p:cNvPr id="24" name="Text 20"/>
          <p:cNvSpPr txBox="1"/>
          <p:nvPr/>
        </p:nvSpPr>
        <p:spPr>
          <a:xfrm>
            <a:off x="3291840" y="452628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AIC</a:t>
            </a:r>
            <a:endParaRPr lang="en-US" sz="1050" dirty="0"/>
          </a:p>
        </p:txBody>
      </p:sp>
      <p:sp>
        <p:nvSpPr>
          <p:cNvPr id="25" name="Text 21"/>
          <p:cNvSpPr txBox="1"/>
          <p:nvPr/>
        </p:nvSpPr>
        <p:spPr>
          <a:xfrm>
            <a:off x="6080760" y="40416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51,3</a:t>
            </a:r>
            <a:endParaRPr lang="en-US" sz="2200" dirty="0"/>
          </a:p>
        </p:txBody>
      </p:sp>
      <p:sp>
        <p:nvSpPr>
          <p:cNvPr id="26" name="Text 22"/>
          <p:cNvSpPr txBox="1"/>
          <p:nvPr/>
        </p:nvSpPr>
        <p:spPr>
          <a:xfrm>
            <a:off x="6080760" y="452628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BIC</a:t>
            </a:r>
            <a:endParaRPr lang="en-US" sz="1050" dirty="0"/>
          </a:p>
        </p:txBody>
      </p:sp>
      <p:sp>
        <p:nvSpPr>
          <p:cNvPr id="27" name="Text 23"/>
          <p:cNvSpPr txBox="1"/>
          <p:nvPr/>
        </p:nvSpPr>
        <p:spPr>
          <a:xfrm>
            <a:off x="8869680" y="40416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28" name="Text 24"/>
          <p:cNvSpPr txBox="1"/>
          <p:nvPr/>
        </p:nvSpPr>
        <p:spPr>
          <a:xfrm>
            <a:off x="8869680" y="452628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Variabili eliminate</a:t>
            </a:r>
            <a:endParaRPr lang="en-US" sz="1050" dirty="0"/>
          </a:p>
        </p:txBody>
      </p:sp>
      <p:sp>
        <p:nvSpPr>
          <p:cNvPr id="29" name="Text 25"/>
          <p:cNvSpPr txBox="1"/>
          <p:nvPr/>
        </p:nvSpPr>
        <p:spPr>
          <a:xfrm>
            <a:off x="502920" y="5120640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altre cinque sotto-scale DERS, pur significative singolarmente, non aggiungevano potere predittivo indipendente una volta considerati questi due fattori.</a:t>
            </a:r>
            <a:endParaRPr lang="en-US" sz="1300" dirty="0"/>
          </a:p>
        </p:txBody>
      </p:sp>
      <p:sp>
        <p:nvSpPr>
          <p:cNvPr id="30" name="Text 26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C80D212F-36D6-F248-935A-52F993B044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6495" y="146304"/>
            <a:ext cx="2243585" cy="7635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modello a due variabili, molto accurato</a:t>
            </a:r>
            <a:endParaRPr lang="en-US" sz="2600" dirty="0"/>
          </a:p>
        </p:txBody>
      </p:sp>
      <p:pic>
        <p:nvPicPr>
          <p:cNvPr id="5" name="Image 0" descr="icons/roc_curve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143000"/>
            <a:ext cx="4663440" cy="45720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5440680" y="1143000"/>
            <a:ext cx="6217920" cy="841248"/>
          </a:xfrm>
          <a:prstGeom prst="roundRect">
            <a:avLst>
              <a:gd name="adj" fmla="val 6522"/>
            </a:avLst>
          </a:prstGeom>
          <a:solidFill>
            <a:srgbClr val="F5F8F8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5623560" y="1143000"/>
            <a:ext cx="3108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595360" y="1143000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0,951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595360" y="16916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 95%: 0,861–0,997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5440680" y="2075688"/>
            <a:ext cx="6217920" cy="841248"/>
          </a:xfrm>
          <a:prstGeom prst="roundRect">
            <a:avLst>
              <a:gd name="adj" fmla="val 6522"/>
            </a:avLst>
          </a:prstGeom>
          <a:solidFill>
            <a:srgbClr val="F5F8F8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5623560" y="2075688"/>
            <a:ext cx="3108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Sensibilità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8595360" y="2075688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95,0%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8595360" y="262432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19/20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5440680" y="3008376"/>
            <a:ext cx="6217920" cy="841248"/>
          </a:xfrm>
          <a:prstGeom prst="roundRect">
            <a:avLst>
              <a:gd name="adj" fmla="val 6522"/>
            </a:avLst>
          </a:prstGeom>
          <a:solidFill>
            <a:srgbClr val="F5F8F8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5623560" y="3008376"/>
            <a:ext cx="3108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Specificità</a:t>
            </a:r>
            <a:endParaRPr lang="en-US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8595360" y="3008376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91,2%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8595360" y="3557016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73/80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5440680" y="3941064"/>
            <a:ext cx="6217920" cy="841248"/>
          </a:xfrm>
          <a:prstGeom prst="roundRect">
            <a:avLst>
              <a:gd name="adj" fmla="val 6522"/>
            </a:avLst>
          </a:prstGeom>
          <a:solidFill>
            <a:srgbClr val="0E7C86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623560" y="3941064"/>
            <a:ext cx="3108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Valore predittivo negativo</a:t>
            </a:r>
            <a:endParaRPr lang="en-US" sz="1300" dirty="0"/>
          </a:p>
        </p:txBody>
      </p:sp>
      <p:sp>
        <p:nvSpPr>
          <p:cNvPr id="20" name="Text 17"/>
          <p:cNvSpPr txBox="1"/>
          <p:nvPr/>
        </p:nvSpPr>
        <p:spPr>
          <a:xfrm>
            <a:off x="8595360" y="3941064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98,6%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8595360" y="4489704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E6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dato più rilevante in clinica</a:t>
            </a:r>
            <a:endParaRPr lang="en-US" sz="900" dirty="0"/>
          </a:p>
        </p:txBody>
      </p:sp>
      <p:sp>
        <p:nvSpPr>
          <p:cNvPr id="22" name="Shape 19"/>
          <p:cNvSpPr/>
          <p:nvPr/>
        </p:nvSpPr>
        <p:spPr>
          <a:xfrm>
            <a:off x="5440680" y="4873752"/>
            <a:ext cx="6217920" cy="841248"/>
          </a:xfrm>
          <a:prstGeom prst="roundRect">
            <a:avLst>
              <a:gd name="adj" fmla="val 6522"/>
            </a:avLst>
          </a:prstGeom>
          <a:solidFill>
            <a:srgbClr val="F5F8F8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5623560" y="4873752"/>
            <a:ext cx="3108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Accuratezza globale</a:t>
            </a:r>
            <a:endParaRPr lang="en-US" sz="1300" dirty="0"/>
          </a:p>
        </p:txBody>
      </p:sp>
      <p:sp>
        <p:nvSpPr>
          <p:cNvPr id="24" name="Text 21"/>
          <p:cNvSpPr txBox="1"/>
          <p:nvPr/>
        </p:nvSpPr>
        <p:spPr>
          <a:xfrm>
            <a:off x="8595360" y="4873752"/>
            <a:ext cx="1463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92,0%</a:t>
            </a:r>
            <a:endParaRPr lang="en-US" sz="2000" dirty="0"/>
          </a:p>
        </p:txBody>
      </p:sp>
      <p:sp>
        <p:nvSpPr>
          <p:cNvPr id="25" name="Text 22"/>
          <p:cNvSpPr txBox="1"/>
          <p:nvPr/>
        </p:nvSpPr>
        <p:spPr>
          <a:xfrm>
            <a:off x="8595360" y="542239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9A9A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92/100</a:t>
            </a:r>
            <a:endParaRPr lang="en-US" sz="900" dirty="0"/>
          </a:p>
        </p:txBody>
      </p:sp>
      <p:sp>
        <p:nvSpPr>
          <p:cNvPr id="26" name="Text 23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pic>
        <p:nvPicPr>
          <p:cNvPr id="27" name="Immagine 26">
            <a:extLst>
              <a:ext uri="{FF2B5EF4-FFF2-40B4-BE49-F238E27FC236}">
                <a16:creationId xmlns:a16="http://schemas.microsoft.com/office/drawing/2014/main" id="{BC9F0314-7DA1-A344-9032-24A648F1F9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495" y="146304"/>
            <a:ext cx="2243585" cy="76352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possibile chiave di lettura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96012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Proposta interpretativa, condivisa con i colleghi psicologi del gruppo di studio — da intendersi come ipotesi, non come dato dimostrato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691640"/>
            <a:ext cx="1051560" cy="1051560"/>
          </a:xfrm>
          <a:prstGeom prst="ellipse">
            <a:avLst/>
          </a:prstGeom>
          <a:solidFill>
            <a:srgbClr val="1B2A5B"/>
          </a:solidFill>
          <a:ln/>
        </p:spPr>
      </p:sp>
      <p:pic>
        <p:nvPicPr>
          <p:cNvPr id="7" name="Image 0" descr="icons/brain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10" y="1954530"/>
            <a:ext cx="525780" cy="5257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45720" y="2880360"/>
            <a:ext cx="1965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Difficoltà a mantenere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comportamenti orientati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allo scopo sotto stress emotivo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1664208" y="2098548"/>
            <a:ext cx="1426464" cy="237744"/>
          </a:xfrm>
          <a:prstGeom prst="rightArrow">
            <a:avLst/>
          </a:prstGeom>
          <a:solidFill>
            <a:srgbClr val="C9D2DE"/>
          </a:solidFill>
          <a:ln/>
        </p:spPr>
      </p:sp>
      <p:sp>
        <p:nvSpPr>
          <p:cNvPr id="10" name="Shape 7"/>
          <p:cNvSpPr/>
          <p:nvPr/>
        </p:nvSpPr>
        <p:spPr>
          <a:xfrm>
            <a:off x="3200400" y="1691640"/>
            <a:ext cx="1051560" cy="1051560"/>
          </a:xfrm>
          <a:prstGeom prst="ellipse">
            <a:avLst/>
          </a:prstGeom>
          <a:solidFill>
            <a:srgbClr val="1B2A5B"/>
          </a:solidFill>
          <a:ln/>
        </p:spPr>
      </p:sp>
      <p:pic>
        <p:nvPicPr>
          <p:cNvPr id="11" name="Image 1" descr="icons/rout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3290" y="1954530"/>
            <a:ext cx="525780" cy="52578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743200" y="2880360"/>
            <a:ext cx="1965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Rottura dei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piani alimentari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strutturati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4361688" y="2098548"/>
            <a:ext cx="1426464" cy="237744"/>
          </a:xfrm>
          <a:prstGeom prst="rightArrow">
            <a:avLst/>
          </a:prstGeom>
          <a:solidFill>
            <a:srgbClr val="C9D2DE"/>
          </a:solidFill>
          <a:ln/>
        </p:spPr>
      </p:sp>
      <p:sp>
        <p:nvSpPr>
          <p:cNvPr id="14" name="Shape 10"/>
          <p:cNvSpPr/>
          <p:nvPr/>
        </p:nvSpPr>
        <p:spPr>
          <a:xfrm>
            <a:off x="5897880" y="1691640"/>
            <a:ext cx="1051560" cy="1051560"/>
          </a:xfrm>
          <a:prstGeom prst="ellipse">
            <a:avLst/>
          </a:prstGeom>
          <a:solidFill>
            <a:srgbClr val="1B2A5B"/>
          </a:solidFill>
          <a:ln/>
        </p:spPr>
      </p:sp>
      <p:pic>
        <p:nvPicPr>
          <p:cNvPr id="15" name="Image 2" descr="icons/heartHands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0770" y="1954530"/>
            <a:ext cx="525780" cy="5257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440680" y="2880360"/>
            <a:ext cx="1965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Alimentazione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conforto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emotivo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7059168" y="2098548"/>
            <a:ext cx="1426464" cy="237744"/>
          </a:xfrm>
          <a:prstGeom prst="rightArrow">
            <a:avLst/>
          </a:prstGeom>
          <a:solidFill>
            <a:srgbClr val="C9D2DE"/>
          </a:solidFill>
          <a:ln/>
        </p:spPr>
      </p:sp>
      <p:sp>
        <p:nvSpPr>
          <p:cNvPr id="18" name="Shape 13"/>
          <p:cNvSpPr/>
          <p:nvPr/>
        </p:nvSpPr>
        <p:spPr>
          <a:xfrm>
            <a:off x="8595360" y="1691640"/>
            <a:ext cx="1051560" cy="1051560"/>
          </a:xfrm>
          <a:prstGeom prst="ellipse">
            <a:avLst/>
          </a:prstGeom>
          <a:solidFill>
            <a:srgbClr val="D64550"/>
          </a:solidFill>
          <a:ln/>
        </p:spPr>
      </p:sp>
      <p:pic>
        <p:nvPicPr>
          <p:cNvPr id="19" name="Image 3" descr="icons/chartLine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58250" y="1954530"/>
            <a:ext cx="525780" cy="52578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8138160" y="2880360"/>
            <a:ext cx="1965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Abbandono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dell’auto-monitoraggio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recupero ponderale</a:t>
            </a:r>
            <a:endParaRPr lang="en-US" sz="1100" dirty="0"/>
          </a:p>
        </p:txBody>
      </p:sp>
      <p:sp>
        <p:nvSpPr>
          <p:cNvPr id="21" name="Text 15"/>
          <p:cNvSpPr txBox="1"/>
          <p:nvPr/>
        </p:nvSpPr>
        <p:spPr>
          <a:xfrm>
            <a:off x="502920" y="3977640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Nel primo anno la restrizione gastrica funge da vincolo esterno. Con il tempo, quando la capacità gastrica aumenta e gli adattamenti neuro-ormonali si attenuano, l’autoregolazione interna diventa il principale fattore determinante dell’aderenza dietetica.</a:t>
            </a:r>
            <a:endParaRPr lang="en-US" sz="1350" dirty="0"/>
          </a:p>
        </p:txBody>
      </p:sp>
      <p:sp>
        <p:nvSpPr>
          <p:cNvPr id="22" name="Shape 16"/>
          <p:cNvSpPr/>
          <p:nvPr/>
        </p:nvSpPr>
        <p:spPr>
          <a:xfrm>
            <a:off x="502920" y="5166360"/>
            <a:ext cx="10607040" cy="960120"/>
          </a:xfrm>
          <a:prstGeom prst="roundRect">
            <a:avLst>
              <a:gd name="adj" fmla="val 7619"/>
            </a:avLst>
          </a:prstGeom>
          <a:solidFill>
            <a:srgbClr val="E6F2F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77240" y="5166360"/>
            <a:ext cx="10058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L’autostima potrebbe agire come fattore protettivo indipendente: maggiore fiducia nella propria capacità di mantenere i cambiamenti, maggiore resilienza di fronte alle ricadute.</a:t>
            </a:r>
            <a:endParaRPr lang="en-US" sz="1300" dirty="0"/>
          </a:p>
        </p:txBody>
      </p:sp>
      <p:sp>
        <p:nvSpPr>
          <p:cNvPr id="24" name="Text 18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28EFF496-408C-0F4B-B6E7-9F49725840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6495" y="146304"/>
            <a:ext cx="2243585" cy="76352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Verso uno strumento di preparazione del paziente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02920" y="118872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6" name="Image 0" descr="icons/clipboardCheck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225" y="1343025"/>
            <a:ext cx="377190" cy="37719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18872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Screening preoperatorio con DERS-36 (sotto-scala Obiettivi) e Rosenberg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210312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9" name="Image 1" descr="icons/warning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25" y="2257425"/>
            <a:ext cx="377190" cy="37719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71600" y="210312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Pazienti a rischio: DERS Obiettivi ≥13, Rosenberg &lt;25 → supporto rafforzato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02920" y="301752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2" name="Image 2" descr="icons/heartHands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" y="3171825"/>
            <a:ext cx="377190" cy="37719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71600" y="301752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Percorso psicologico mirato pre-intervento (es. 6–8 sedute), in collaborazione con specialisti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502920" y="3931920"/>
            <a:ext cx="685800" cy="68580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5" name="Image 3" descr="icons/seedling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225" y="4086225"/>
            <a:ext cx="377190" cy="37719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71600" y="3931920"/>
            <a:ext cx="9418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Rivalutazione a 12 e 24 mesi, con intervento precoce in caso di deterioramento</a:t>
            </a:r>
            <a:endParaRPr lang="en-US" sz="1400" dirty="0"/>
          </a:p>
        </p:txBody>
      </p:sp>
      <p:sp>
        <p:nvSpPr>
          <p:cNvPr id="17" name="Shape 11"/>
          <p:cNvSpPr/>
          <p:nvPr/>
        </p:nvSpPr>
        <p:spPr>
          <a:xfrm>
            <a:off x="502920" y="5074920"/>
            <a:ext cx="10607040" cy="1051560"/>
          </a:xfrm>
          <a:prstGeom prst="roundRect">
            <a:avLst>
              <a:gd name="adj" fmla="val 6957"/>
            </a:avLst>
          </a:prstGeom>
          <a:solidFill>
            <a:srgbClr val="FDF4E9"/>
          </a:solidFill>
          <a:ln/>
        </p:spPr>
      </p:sp>
      <p:sp>
        <p:nvSpPr>
          <p:cNvPr id="18" name="Text 12"/>
          <p:cNvSpPr txBox="1"/>
          <p:nvPr/>
        </p:nvSpPr>
        <p:spPr>
          <a:xfrm>
            <a:off x="777240" y="5074920"/>
            <a:ext cx="10058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i="1" dirty="0">
                <a:solidFill>
                  <a:srgbClr val="C77D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 proponiamo di sostituirci allo psicologo: l’idea è uno strumento di screening semplice, che aiuti il chirurgo a riconoscere precocemente chi può beneficiare di un supporto psicologico dedicato.</a:t>
            </a:r>
            <a:endParaRPr lang="en-US" sz="1300" dirty="0"/>
          </a:p>
        </p:txBody>
      </p:sp>
      <p:sp>
        <p:nvSpPr>
          <p:cNvPr id="19" name="Text 13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pic>
        <p:nvPicPr>
          <p:cNvPr id="20" name="Immagine 19">
            <a:extLst>
              <a:ext uri="{FF2B5EF4-FFF2-40B4-BE49-F238E27FC236}">
                <a16:creationId xmlns:a16="http://schemas.microsoft.com/office/drawing/2014/main" id="{E4876EC4-7555-3344-A985-A541756DB1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6495" y="146304"/>
            <a:ext cx="2243585" cy="76352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138160" y="256032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b="1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XXXIV Congresso Nazionale SICOB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8138160" y="502920"/>
            <a:ext cx="3794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| 17–19 settembre 2026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3200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1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Punti di forza e limiti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1051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0E7C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PUNTI DI FORZA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7" name="Image 0" descr="icons/target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" y="1586484"/>
            <a:ext cx="301752" cy="30175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188720" y="14630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Disegno bicentrico, validazione cross-culturale Francia–Italia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502920" y="233172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0" name="Image 1" descr="icons/clipboard_0E7C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64" y="2455164"/>
            <a:ext cx="301752" cy="30175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188720" y="23317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Strumenti psicometrici validati, follow-up uniforme a 36 mesi</a:t>
            </a:r>
            <a:endParaRPr lang="en-US" sz="1250" dirty="0"/>
          </a:p>
        </p:txBody>
      </p:sp>
      <p:sp>
        <p:nvSpPr>
          <p:cNvPr id="12" name="Shape 8"/>
          <p:cNvSpPr/>
          <p:nvPr/>
        </p:nvSpPr>
        <p:spPr>
          <a:xfrm>
            <a:off x="502920" y="320040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3" name="Image 2" descr="icons/chartBar_0E7C8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" y="3323844"/>
            <a:ext cx="301752" cy="301752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188720" y="32004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Uso</a:t>
            </a: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25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modelli</a:t>
            </a: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statistici</a:t>
            </a: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sofisticati</a:t>
            </a: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250" dirty="0"/>
          </a:p>
        </p:txBody>
      </p:sp>
      <p:sp>
        <p:nvSpPr>
          <p:cNvPr id="15" name="Shape 10"/>
          <p:cNvSpPr/>
          <p:nvPr/>
        </p:nvSpPr>
        <p:spPr>
          <a:xfrm>
            <a:off x="502920" y="4069080"/>
            <a:ext cx="548640" cy="548640"/>
          </a:xfrm>
          <a:prstGeom prst="ellipse">
            <a:avLst/>
          </a:prstGeom>
          <a:solidFill>
            <a:srgbClr val="E6F2F1"/>
          </a:solidFill>
          <a:ln/>
        </p:spPr>
      </p:sp>
      <p:pic>
        <p:nvPicPr>
          <p:cNvPr id="16" name="Image 3" descr="icons/check_0E7C8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64" y="419252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40690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Modello semplice, basato su due soli questionari brevi</a:t>
            </a:r>
            <a:endParaRPr lang="en-US" sz="1250" dirty="0"/>
          </a:p>
        </p:txBody>
      </p:sp>
      <p:sp>
        <p:nvSpPr>
          <p:cNvPr id="18" name="Text 12"/>
          <p:cNvSpPr txBox="1"/>
          <p:nvPr/>
        </p:nvSpPr>
        <p:spPr>
          <a:xfrm>
            <a:off x="6355080" y="1051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D645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LIMITI</a:t>
            </a:r>
            <a:endParaRPr lang="en-US" sz="1300" dirty="0"/>
          </a:p>
        </p:txBody>
      </p:sp>
      <p:sp>
        <p:nvSpPr>
          <p:cNvPr id="19" name="Shape 13"/>
          <p:cNvSpPr/>
          <p:nvPr/>
        </p:nvSpPr>
        <p:spPr>
          <a:xfrm>
            <a:off x="6355080" y="146304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0" name="Image 4" descr="icons/warning_D6455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1586484"/>
            <a:ext cx="301752" cy="301752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040880" y="146304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Campione moderato (n=100), soli 20 eventi di recupero</a:t>
            </a:r>
            <a:endParaRPr lang="en-US" sz="1250" dirty="0"/>
          </a:p>
        </p:txBody>
      </p:sp>
      <p:sp>
        <p:nvSpPr>
          <p:cNvPr id="22" name="Shape 15"/>
          <p:cNvSpPr/>
          <p:nvPr/>
        </p:nvSpPr>
        <p:spPr>
          <a:xfrm>
            <a:off x="6355080" y="233172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3" name="Image 5" descr="icons/question_D6455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8524" y="2455164"/>
            <a:ext cx="301752" cy="301752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7040880" y="233172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Valutazione trasversale a 36 mesi, non longitudinale</a:t>
            </a:r>
            <a:endParaRPr lang="en-US" sz="1250" dirty="0"/>
          </a:p>
        </p:txBody>
      </p:sp>
      <p:sp>
        <p:nvSpPr>
          <p:cNvPr id="25" name="Shape 17"/>
          <p:cNvSpPr/>
          <p:nvPr/>
        </p:nvSpPr>
        <p:spPr>
          <a:xfrm>
            <a:off x="6355080" y="320040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6" name="Image 6" descr="icons/comment_D6455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78524" y="3323844"/>
            <a:ext cx="301752" cy="301752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7040880" y="320040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Misure solo auto-riportate — possibile desiderabilità sociale</a:t>
            </a:r>
            <a:endParaRPr lang="en-US" sz="1250" dirty="0"/>
          </a:p>
        </p:txBody>
      </p:sp>
      <p:sp>
        <p:nvSpPr>
          <p:cNvPr id="28" name="Shape 19"/>
          <p:cNvSpPr/>
          <p:nvPr/>
        </p:nvSpPr>
        <p:spPr>
          <a:xfrm>
            <a:off x="6355080" y="4069080"/>
            <a:ext cx="548640" cy="548640"/>
          </a:xfrm>
          <a:prstGeom prst="ellipse">
            <a:avLst/>
          </a:prstGeom>
          <a:solidFill>
            <a:srgbClr val="FBE7E9"/>
          </a:solidFill>
          <a:ln/>
        </p:spPr>
      </p:sp>
      <p:pic>
        <p:nvPicPr>
          <p:cNvPr id="29" name="Image 7" descr="icons/route_D64550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8524" y="4192524"/>
            <a:ext cx="301752" cy="301752"/>
          </a:xfrm>
          <a:prstGeom prst="rect">
            <a:avLst/>
          </a:prstGeom>
        </p:spPr>
      </p:pic>
      <p:sp>
        <p:nvSpPr>
          <p:cNvPr id="30" name="Text 20"/>
          <p:cNvSpPr txBox="1"/>
          <p:nvPr/>
        </p:nvSpPr>
        <p:spPr>
          <a:xfrm>
            <a:off x="7040880" y="4069080"/>
            <a:ext cx="4663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Definizione di recupero ponderale (≥5 punti BMI) in parte convenzionale</a:t>
            </a:r>
            <a:endParaRPr lang="en-US" sz="1250" dirty="0"/>
          </a:p>
        </p:txBody>
      </p:sp>
      <p:sp>
        <p:nvSpPr>
          <p:cNvPr id="31" name="Shape 21"/>
          <p:cNvSpPr/>
          <p:nvPr/>
        </p:nvSpPr>
        <p:spPr>
          <a:xfrm>
            <a:off x="502920" y="5120640"/>
            <a:ext cx="10607040" cy="777240"/>
          </a:xfrm>
          <a:prstGeom prst="roundRect">
            <a:avLst>
              <a:gd name="adj" fmla="val 9412"/>
            </a:avLst>
          </a:prstGeom>
          <a:solidFill>
            <a:srgbClr val="F5F8F8"/>
          </a:solidFill>
          <a:ln/>
        </p:spPr>
      </p:sp>
      <p:sp>
        <p:nvSpPr>
          <p:cNvPr id="32" name="Text 22"/>
          <p:cNvSpPr txBox="1"/>
          <p:nvPr/>
        </p:nvSpPr>
        <p:spPr>
          <a:xfrm>
            <a:off x="777240" y="512064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4A4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Servono studi prospettici multicentrici indipendenti prima di validare questo modello per l’uso clinico su larga scala.</a:t>
            </a:r>
            <a:endParaRPr lang="en-US" sz="1300" dirty="0"/>
          </a:p>
        </p:txBody>
      </p:sp>
      <p:sp>
        <p:nvSpPr>
          <p:cNvPr id="33" name="Text 23"/>
          <p:cNvSpPr txBox="1"/>
          <p:nvPr/>
        </p:nvSpPr>
        <p:spPr>
          <a:xfrm>
            <a:off x="11750040" y="6519672"/>
            <a:ext cx="320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7A7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3DA3E7E3-8A5E-7644-957F-07D25A33DE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26495" y="146304"/>
            <a:ext cx="2243585" cy="76352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B2A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367528" y="777240"/>
            <a:ext cx="1463040" cy="1463040"/>
          </a:xfrm>
          <a:prstGeom prst="ellipse">
            <a:avLst/>
          </a:prstGeom>
          <a:solidFill>
            <a:srgbClr val="24365E"/>
          </a:solidFill>
          <a:ln/>
        </p:spPr>
      </p:sp>
      <p:pic>
        <p:nvPicPr>
          <p:cNvPr id="3" name="Image 0" descr="icons/heartHands_0E7C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288" y="11430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423160"/>
            <a:ext cx="1218895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300" dirty="0">
                <a:solidFill>
                  <a:srgbClr val="8AA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MESSAGGIO DA PORTARE A CASA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8803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PREPARARE IL PAZIENTE ALLA SLEEVE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474720"/>
            <a:ext cx="10698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0E7C8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SIGNIFICA ANCHE PREPARARLO EMOTIVAMENTE.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4892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questionari, cinque minuti, un’opportunità in più per il paziente.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585216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AEBF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Grazie per l’attenzione</a:t>
            </a:r>
            <a:endParaRPr lang="en-US" sz="150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168D0EF-9186-A045-8DBA-19079B7E1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495" y="146304"/>
            <a:ext cx="2243585" cy="7635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1179</Words>
  <Application>Microsoft Macintosh PowerPoint</Application>
  <PresentationFormat>Widescreen</PresentationFormat>
  <Paragraphs>218</Paragraphs>
  <Slides>14</Slides>
  <Notes>14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PptxGenJS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Sergio Carandina</cp:lastModifiedBy>
  <cp:revision>7</cp:revision>
  <dcterms:created xsi:type="dcterms:W3CDTF">2026-08-30T13:38:25Z</dcterms:created>
  <dcterms:modified xsi:type="dcterms:W3CDTF">2026-09-12T16:47:06Z</dcterms:modified>
</cp:coreProperties>
</file>